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8" d="100"/>
          <a:sy n="98" d="100"/>
        </p:scale>
        <p:origin x="-1904"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A7D8D4DD-11C4-8F40-A14D-8DEA9C67F5C3}" type="datetimeFigureOut">
              <a:rPr lang="fr-FR" smtClean="0"/>
              <a:t>23/10/2014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7774C3F-8DA1-F847-ADC4-4A7015B8482D}" type="slidenum">
              <a:rPr lang="fr-FR" smtClean="0"/>
              <a:t>‹#›</a:t>
            </a:fld>
            <a:endParaRPr lang="fr-FR"/>
          </a:p>
        </p:txBody>
      </p:sp>
    </p:spTree>
    <p:extLst>
      <p:ext uri="{BB962C8B-B14F-4D97-AF65-F5344CB8AC3E}">
        <p14:creationId xmlns:p14="http://schemas.microsoft.com/office/powerpoint/2010/main" val="954647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7D8D4DD-11C4-8F40-A14D-8DEA9C67F5C3}" type="datetimeFigureOut">
              <a:rPr lang="fr-FR" smtClean="0"/>
              <a:t>23/10/2014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7774C3F-8DA1-F847-ADC4-4A7015B8482D}" type="slidenum">
              <a:rPr lang="fr-FR" smtClean="0"/>
              <a:t>‹#›</a:t>
            </a:fld>
            <a:endParaRPr lang="fr-FR"/>
          </a:p>
        </p:txBody>
      </p:sp>
    </p:spTree>
    <p:extLst>
      <p:ext uri="{BB962C8B-B14F-4D97-AF65-F5344CB8AC3E}">
        <p14:creationId xmlns:p14="http://schemas.microsoft.com/office/powerpoint/2010/main" val="3612386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7D8D4DD-11C4-8F40-A14D-8DEA9C67F5C3}" type="datetimeFigureOut">
              <a:rPr lang="fr-FR" smtClean="0"/>
              <a:t>23/10/2014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7774C3F-8DA1-F847-ADC4-4A7015B8482D}" type="slidenum">
              <a:rPr lang="fr-FR" smtClean="0"/>
              <a:t>‹#›</a:t>
            </a:fld>
            <a:endParaRPr lang="fr-FR"/>
          </a:p>
        </p:txBody>
      </p:sp>
    </p:spTree>
    <p:extLst>
      <p:ext uri="{BB962C8B-B14F-4D97-AF65-F5344CB8AC3E}">
        <p14:creationId xmlns:p14="http://schemas.microsoft.com/office/powerpoint/2010/main" val="524556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7D8D4DD-11C4-8F40-A14D-8DEA9C67F5C3}" type="datetimeFigureOut">
              <a:rPr lang="fr-FR" smtClean="0"/>
              <a:t>23/10/2014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7774C3F-8DA1-F847-ADC4-4A7015B8482D}" type="slidenum">
              <a:rPr lang="fr-FR" smtClean="0"/>
              <a:t>‹#›</a:t>
            </a:fld>
            <a:endParaRPr lang="fr-FR"/>
          </a:p>
        </p:txBody>
      </p:sp>
    </p:spTree>
    <p:extLst>
      <p:ext uri="{BB962C8B-B14F-4D97-AF65-F5344CB8AC3E}">
        <p14:creationId xmlns:p14="http://schemas.microsoft.com/office/powerpoint/2010/main" val="2716573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7D8D4DD-11C4-8F40-A14D-8DEA9C67F5C3}" type="datetimeFigureOut">
              <a:rPr lang="fr-FR" smtClean="0"/>
              <a:t>23/10/2014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7774C3F-8DA1-F847-ADC4-4A7015B8482D}" type="slidenum">
              <a:rPr lang="fr-FR" smtClean="0"/>
              <a:t>‹#›</a:t>
            </a:fld>
            <a:endParaRPr lang="fr-FR"/>
          </a:p>
        </p:txBody>
      </p:sp>
    </p:spTree>
    <p:extLst>
      <p:ext uri="{BB962C8B-B14F-4D97-AF65-F5344CB8AC3E}">
        <p14:creationId xmlns:p14="http://schemas.microsoft.com/office/powerpoint/2010/main" val="1823545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A7D8D4DD-11C4-8F40-A14D-8DEA9C67F5C3}" type="datetimeFigureOut">
              <a:rPr lang="fr-FR" smtClean="0"/>
              <a:t>23/10/2014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7774C3F-8DA1-F847-ADC4-4A7015B8482D}" type="slidenum">
              <a:rPr lang="fr-FR" smtClean="0"/>
              <a:t>‹#›</a:t>
            </a:fld>
            <a:endParaRPr lang="fr-FR"/>
          </a:p>
        </p:txBody>
      </p:sp>
    </p:spTree>
    <p:extLst>
      <p:ext uri="{BB962C8B-B14F-4D97-AF65-F5344CB8AC3E}">
        <p14:creationId xmlns:p14="http://schemas.microsoft.com/office/powerpoint/2010/main" val="3776308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7D8D4DD-11C4-8F40-A14D-8DEA9C67F5C3}" type="datetimeFigureOut">
              <a:rPr lang="fr-FR" smtClean="0"/>
              <a:t>23/10/2014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7774C3F-8DA1-F847-ADC4-4A7015B8482D}" type="slidenum">
              <a:rPr lang="fr-FR" smtClean="0"/>
              <a:t>‹#›</a:t>
            </a:fld>
            <a:endParaRPr lang="fr-FR"/>
          </a:p>
        </p:txBody>
      </p:sp>
    </p:spTree>
    <p:extLst>
      <p:ext uri="{BB962C8B-B14F-4D97-AF65-F5344CB8AC3E}">
        <p14:creationId xmlns:p14="http://schemas.microsoft.com/office/powerpoint/2010/main" val="381869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7D8D4DD-11C4-8F40-A14D-8DEA9C67F5C3}" type="datetimeFigureOut">
              <a:rPr lang="fr-FR" smtClean="0"/>
              <a:t>23/10/2014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7774C3F-8DA1-F847-ADC4-4A7015B8482D}" type="slidenum">
              <a:rPr lang="fr-FR" smtClean="0"/>
              <a:t>‹#›</a:t>
            </a:fld>
            <a:endParaRPr lang="fr-FR"/>
          </a:p>
        </p:txBody>
      </p:sp>
    </p:spTree>
    <p:extLst>
      <p:ext uri="{BB962C8B-B14F-4D97-AF65-F5344CB8AC3E}">
        <p14:creationId xmlns:p14="http://schemas.microsoft.com/office/powerpoint/2010/main" val="1621202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7D8D4DD-11C4-8F40-A14D-8DEA9C67F5C3}" type="datetimeFigureOut">
              <a:rPr lang="fr-FR" smtClean="0"/>
              <a:t>23/10/2014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7774C3F-8DA1-F847-ADC4-4A7015B8482D}" type="slidenum">
              <a:rPr lang="fr-FR" smtClean="0"/>
              <a:t>‹#›</a:t>
            </a:fld>
            <a:endParaRPr lang="fr-FR"/>
          </a:p>
        </p:txBody>
      </p:sp>
    </p:spTree>
    <p:extLst>
      <p:ext uri="{BB962C8B-B14F-4D97-AF65-F5344CB8AC3E}">
        <p14:creationId xmlns:p14="http://schemas.microsoft.com/office/powerpoint/2010/main" val="2471910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7D8D4DD-11C4-8F40-A14D-8DEA9C67F5C3}" type="datetimeFigureOut">
              <a:rPr lang="fr-FR" smtClean="0"/>
              <a:t>23/10/2014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7774C3F-8DA1-F847-ADC4-4A7015B8482D}" type="slidenum">
              <a:rPr lang="fr-FR" smtClean="0"/>
              <a:t>‹#›</a:t>
            </a:fld>
            <a:endParaRPr lang="fr-FR"/>
          </a:p>
        </p:txBody>
      </p:sp>
    </p:spTree>
    <p:extLst>
      <p:ext uri="{BB962C8B-B14F-4D97-AF65-F5344CB8AC3E}">
        <p14:creationId xmlns:p14="http://schemas.microsoft.com/office/powerpoint/2010/main" val="693478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7D8D4DD-11C4-8F40-A14D-8DEA9C67F5C3}" type="datetimeFigureOut">
              <a:rPr lang="fr-FR" smtClean="0"/>
              <a:t>23/10/2014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7774C3F-8DA1-F847-ADC4-4A7015B8482D}" type="slidenum">
              <a:rPr lang="fr-FR" smtClean="0"/>
              <a:t>‹#›</a:t>
            </a:fld>
            <a:endParaRPr lang="fr-FR"/>
          </a:p>
        </p:txBody>
      </p:sp>
    </p:spTree>
    <p:extLst>
      <p:ext uri="{BB962C8B-B14F-4D97-AF65-F5344CB8AC3E}">
        <p14:creationId xmlns:p14="http://schemas.microsoft.com/office/powerpoint/2010/main" val="20524327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D8D4DD-11C4-8F40-A14D-8DEA9C67F5C3}" type="datetimeFigureOut">
              <a:rPr lang="fr-FR" smtClean="0"/>
              <a:t>23/10/2014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74C3F-8DA1-F847-ADC4-4A7015B8482D}" type="slidenum">
              <a:rPr lang="fr-FR" smtClean="0"/>
              <a:t>‹#›</a:t>
            </a:fld>
            <a:endParaRPr lang="fr-FR"/>
          </a:p>
        </p:txBody>
      </p:sp>
    </p:spTree>
    <p:extLst>
      <p:ext uri="{BB962C8B-B14F-4D97-AF65-F5344CB8AC3E}">
        <p14:creationId xmlns:p14="http://schemas.microsoft.com/office/powerpoint/2010/main" val="222461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gif"/><Relationship Id="rId3" Type="http://schemas.openxmlformats.org/officeDocument/2006/relationships/image" Target="../media/image2.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Logo-UPVD-couleur.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5077" y="6045677"/>
            <a:ext cx="1858110" cy="538852"/>
          </a:xfrm>
          <a:prstGeom prst="rect">
            <a:avLst/>
          </a:prstGeom>
        </p:spPr>
      </p:pic>
      <p:pic>
        <p:nvPicPr>
          <p:cNvPr id="6" name="Image 5" descr="ArtDevLogoVectoQuadri.t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4003" y="5671912"/>
            <a:ext cx="1404026" cy="912617"/>
          </a:xfrm>
          <a:prstGeom prst="rect">
            <a:avLst/>
          </a:prstGeom>
        </p:spPr>
      </p:pic>
      <p:sp>
        <p:nvSpPr>
          <p:cNvPr id="7" name="ZoneTexte 6"/>
          <p:cNvSpPr txBox="1"/>
          <p:nvPr/>
        </p:nvSpPr>
        <p:spPr>
          <a:xfrm>
            <a:off x="1292361" y="1001039"/>
            <a:ext cx="6974284" cy="1846659"/>
          </a:xfrm>
          <a:prstGeom prst="rect">
            <a:avLst/>
          </a:prstGeom>
          <a:noFill/>
        </p:spPr>
        <p:txBody>
          <a:bodyPr wrap="square" rtlCol="0">
            <a:spAutoFit/>
          </a:bodyPr>
          <a:lstStyle/>
          <a:p>
            <a:pPr algn="ctr"/>
            <a:r>
              <a:rPr lang="fr-FR" sz="3200" dirty="0" smtClean="0"/>
              <a:t>Territorialisation et territorialisation de l’action publique.</a:t>
            </a:r>
          </a:p>
          <a:p>
            <a:pPr algn="ctr"/>
            <a:r>
              <a:rPr lang="fr-FR" sz="3200" dirty="0" smtClean="0"/>
              <a:t> </a:t>
            </a:r>
            <a:r>
              <a:rPr lang="fr-FR" sz="3200" dirty="0"/>
              <a:t>R</a:t>
            </a:r>
            <a:r>
              <a:rPr lang="fr-FR" sz="3200" dirty="0" smtClean="0"/>
              <a:t>etour </a:t>
            </a:r>
            <a:r>
              <a:rPr lang="fr-FR" sz="3200" dirty="0"/>
              <a:t>sur des </a:t>
            </a:r>
            <a:r>
              <a:rPr lang="fr-FR" sz="3200" dirty="0" smtClean="0"/>
              <a:t>concepts.</a:t>
            </a:r>
            <a:br>
              <a:rPr lang="fr-FR" sz="3200" dirty="0" smtClean="0"/>
            </a:br>
            <a:endParaRPr lang="fr-FR" dirty="0"/>
          </a:p>
        </p:txBody>
      </p:sp>
      <p:sp>
        <p:nvSpPr>
          <p:cNvPr id="8" name="Sous-titre 2"/>
          <p:cNvSpPr>
            <a:spLocks noGrp="1"/>
          </p:cNvSpPr>
          <p:nvPr>
            <p:ph type="subTitle" idx="1"/>
          </p:nvPr>
        </p:nvSpPr>
        <p:spPr>
          <a:xfrm>
            <a:off x="1462311" y="3458587"/>
            <a:ext cx="6400800" cy="1752600"/>
          </a:xfrm>
        </p:spPr>
        <p:txBody>
          <a:bodyPr>
            <a:normAutofit/>
          </a:bodyPr>
          <a:lstStyle/>
          <a:p>
            <a:r>
              <a:rPr lang="fr-FR" dirty="0" smtClean="0"/>
              <a:t>David </a:t>
            </a:r>
            <a:r>
              <a:rPr lang="fr-FR" dirty="0"/>
              <a:t>Giband </a:t>
            </a:r>
            <a:endParaRPr lang="fr-FR" dirty="0" smtClean="0"/>
          </a:p>
          <a:p>
            <a:r>
              <a:rPr lang="fr-FR" dirty="0" smtClean="0"/>
              <a:t>(</a:t>
            </a:r>
            <a:r>
              <a:rPr lang="fr-FR" dirty="0"/>
              <a:t>Université de Perpignan, </a:t>
            </a:r>
            <a:endParaRPr lang="fr-FR" dirty="0" smtClean="0"/>
          </a:p>
          <a:p>
            <a:r>
              <a:rPr lang="fr-FR" dirty="0" smtClean="0"/>
              <a:t>UMR </a:t>
            </a:r>
            <a:r>
              <a:rPr lang="fr-FR" dirty="0"/>
              <a:t>ART-DEV).</a:t>
            </a:r>
          </a:p>
          <a:p>
            <a:endParaRPr lang="fr-FR" dirty="0"/>
          </a:p>
        </p:txBody>
      </p:sp>
    </p:spTree>
    <p:extLst>
      <p:ext uri="{BB962C8B-B14F-4D97-AF65-F5344CB8AC3E}">
        <p14:creationId xmlns:p14="http://schemas.microsoft.com/office/powerpoint/2010/main" val="407313508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059637"/>
            <a:ext cx="8229600" cy="1143000"/>
          </a:xfrm>
        </p:spPr>
        <p:txBody>
          <a:bodyPr>
            <a:normAutofit fontScale="90000"/>
          </a:bodyPr>
          <a:lstStyle/>
          <a:p>
            <a:r>
              <a:rPr lang="fr-FR" sz="3100" b="1" dirty="0"/>
              <a:t>Du territoire à la territorialisation : </a:t>
            </a:r>
            <a:r>
              <a:rPr lang="fr-FR" sz="3100" b="1" dirty="0" smtClean="0"/>
              <a:t/>
            </a:r>
            <a:br>
              <a:rPr lang="fr-FR" sz="3100" b="1" dirty="0" smtClean="0"/>
            </a:br>
            <a:r>
              <a:rPr lang="fr-FR" sz="3100" b="1" dirty="0" smtClean="0"/>
              <a:t>proximités </a:t>
            </a:r>
            <a:r>
              <a:rPr lang="fr-FR" sz="3100" b="1" dirty="0"/>
              <a:t>et diffusions de concepts </a:t>
            </a:r>
            <a:r>
              <a:rPr lang="fr-FR" sz="3100" b="1" dirty="0" smtClean="0"/>
              <a:t>(encore) </a:t>
            </a:r>
            <a:r>
              <a:rPr lang="fr-FR" sz="3100" b="1" dirty="0"/>
              <a:t>problématiques</a:t>
            </a:r>
            <a:r>
              <a:rPr lang="fr-FR" dirty="0"/>
              <a:t/>
            </a:r>
            <a:br>
              <a:rPr lang="fr-FR" dirty="0"/>
            </a:br>
            <a:r>
              <a:rPr lang="fr-FR" dirty="0" smtClean="0"/>
              <a:t/>
            </a:r>
            <a:br>
              <a:rPr lang="fr-FR" dirty="0" smtClean="0"/>
            </a:br>
            <a:endParaRPr lang="fr-FR" dirty="0"/>
          </a:p>
        </p:txBody>
      </p:sp>
      <p:sp>
        <p:nvSpPr>
          <p:cNvPr id="3" name="Espace réservé du contenu 2"/>
          <p:cNvSpPr>
            <a:spLocks noGrp="1"/>
          </p:cNvSpPr>
          <p:nvPr>
            <p:ph idx="1"/>
          </p:nvPr>
        </p:nvSpPr>
        <p:spPr>
          <a:xfrm>
            <a:off x="457200" y="1963023"/>
            <a:ext cx="8229600" cy="4525963"/>
          </a:xfrm>
        </p:spPr>
        <p:txBody>
          <a:bodyPr>
            <a:normAutofit fontScale="92500"/>
          </a:bodyPr>
          <a:lstStyle/>
          <a:p>
            <a:pPr lvl="0"/>
            <a:r>
              <a:rPr lang="fr-FR" sz="2400" dirty="0" smtClean="0"/>
              <a:t>Le concept de territorialisation :</a:t>
            </a:r>
          </a:p>
          <a:p>
            <a:pPr lvl="0"/>
            <a:endParaRPr lang="fr-FR" sz="2400" dirty="0" smtClean="0"/>
          </a:p>
          <a:p>
            <a:pPr lvl="1"/>
            <a:r>
              <a:rPr lang="fr-FR" sz="2000" dirty="0" smtClean="0"/>
              <a:t>Il relève </a:t>
            </a:r>
            <a:r>
              <a:rPr lang="fr-FR" sz="2000" dirty="0"/>
              <a:t>d’abord de dynamiques sociales spatialisées et à des questionnements sur les acteurs, leurs pratiques, leurs intentions qui accompagnent la production de territoires institutionnels ou </a:t>
            </a:r>
            <a:r>
              <a:rPr lang="fr-FR" sz="2000" dirty="0" smtClean="0"/>
              <a:t>fonctionnels.</a:t>
            </a:r>
          </a:p>
          <a:p>
            <a:pPr lvl="1"/>
            <a:r>
              <a:rPr lang="fr-FR" sz="2000" dirty="0" smtClean="0"/>
              <a:t>Ensuite, </a:t>
            </a:r>
            <a:r>
              <a:rPr lang="fr-FR" sz="2000" dirty="0"/>
              <a:t>il renvoie à des processus engagés par les acteurs par des dispositifs et des procédures, par des rapports de force, des mises en tension, des conflits, pour faire advenir un territoire, le faire exister</a:t>
            </a:r>
            <a:r>
              <a:rPr lang="fr-FR" sz="2000" dirty="0" smtClean="0"/>
              <a:t>.</a:t>
            </a:r>
          </a:p>
          <a:p>
            <a:pPr marL="457200" lvl="1" indent="0">
              <a:buNone/>
            </a:pPr>
            <a:endParaRPr lang="fr-FR" sz="2000" dirty="0"/>
          </a:p>
          <a:p>
            <a:r>
              <a:rPr lang="fr-FR" sz="2400" dirty="0" smtClean="0"/>
              <a:t>Un couple territoire / territorialisation problématique : entre incantation et injonction.</a:t>
            </a:r>
          </a:p>
          <a:p>
            <a:r>
              <a:rPr lang="fr-FR" sz="2400" dirty="0" smtClean="0"/>
              <a:t>Fin des territoires (</a:t>
            </a:r>
            <a:r>
              <a:rPr lang="fr-FR" sz="2400" dirty="0" err="1" smtClean="0"/>
              <a:t>Badie</a:t>
            </a:r>
            <a:r>
              <a:rPr lang="fr-FR" sz="2400" dirty="0" smtClean="0"/>
              <a:t>, 1995) ou usure des concepts de territorialisation et de territoire </a:t>
            </a:r>
            <a:r>
              <a:rPr lang="fr-FR" sz="2400" dirty="0"/>
              <a:t>(</a:t>
            </a:r>
            <a:r>
              <a:rPr lang="fr-FR" sz="2400" dirty="0" smtClean="0"/>
              <a:t>Retaillé, 2003) ?</a:t>
            </a:r>
          </a:p>
          <a:p>
            <a:pPr marL="457200" lvl="1" indent="0">
              <a:buNone/>
            </a:pPr>
            <a:endParaRPr lang="fr-FR" sz="2000" dirty="0"/>
          </a:p>
          <a:p>
            <a:endParaRPr lang="fr-FR" sz="2400" dirty="0"/>
          </a:p>
          <a:p>
            <a:pPr marL="0" indent="0">
              <a:buNone/>
            </a:pPr>
            <a:endParaRPr lang="fr-FR" dirty="0"/>
          </a:p>
        </p:txBody>
      </p:sp>
    </p:spTree>
    <p:extLst>
      <p:ext uri="{BB962C8B-B14F-4D97-AF65-F5344CB8AC3E}">
        <p14:creationId xmlns:p14="http://schemas.microsoft.com/office/powerpoint/2010/main" val="97555729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800" b="1" dirty="0"/>
              <a:t>Derrière la diversité des usages, quel intérêt heuristique, notamment dans l’étude des politiques de pauvreté ?</a:t>
            </a:r>
            <a:endParaRPr lang="fr-FR" sz="2800" dirty="0"/>
          </a:p>
        </p:txBody>
      </p:sp>
      <p:sp>
        <p:nvSpPr>
          <p:cNvPr id="3" name="Espace réservé du contenu 2"/>
          <p:cNvSpPr>
            <a:spLocks noGrp="1"/>
          </p:cNvSpPr>
          <p:nvPr>
            <p:ph idx="1"/>
          </p:nvPr>
        </p:nvSpPr>
        <p:spPr>
          <a:xfrm>
            <a:off x="457200" y="1872317"/>
            <a:ext cx="8229600" cy="4525963"/>
          </a:xfrm>
        </p:spPr>
        <p:txBody>
          <a:bodyPr/>
          <a:lstStyle/>
          <a:p>
            <a:r>
              <a:rPr lang="fr-FR" i="1" dirty="0" smtClean="0"/>
              <a:t>La t</a:t>
            </a:r>
            <a:r>
              <a:rPr lang="fr-FR" i="1" dirty="0" smtClean="0"/>
              <a:t>erritorialisation </a:t>
            </a:r>
            <a:r>
              <a:rPr lang="fr-FR" i="1" dirty="0"/>
              <a:t>comme pratique sociale de </a:t>
            </a:r>
            <a:r>
              <a:rPr lang="fr-FR" i="1" dirty="0" smtClean="0"/>
              <a:t>l’espace.</a:t>
            </a:r>
            <a:endParaRPr lang="fr-FR" i="1" dirty="0" smtClean="0"/>
          </a:p>
          <a:p>
            <a:r>
              <a:rPr lang="fr-FR" i="1" dirty="0"/>
              <a:t>La territorialisation comme spatialisation des politiques </a:t>
            </a:r>
            <a:r>
              <a:rPr lang="fr-FR" i="1" dirty="0" smtClean="0"/>
              <a:t>publiques dans le « local </a:t>
            </a:r>
            <a:r>
              <a:rPr lang="fr-FR" i="1" dirty="0" smtClean="0"/>
              <a:t>».</a:t>
            </a:r>
            <a:endParaRPr lang="fr-FR" i="1" dirty="0" smtClean="0"/>
          </a:p>
          <a:p>
            <a:r>
              <a:rPr lang="fr-FR" i="1" dirty="0"/>
              <a:t>La territorialisation comme engagement et confrontation des habitants à l’action </a:t>
            </a:r>
            <a:r>
              <a:rPr lang="fr-FR" i="1" dirty="0" smtClean="0"/>
              <a:t>publique.</a:t>
            </a:r>
            <a:endParaRPr lang="fr-FR" i="1" dirty="0"/>
          </a:p>
          <a:p>
            <a:pPr marL="0" indent="0">
              <a:buNone/>
            </a:pPr>
            <a:endParaRPr lang="fr-FR" i="1" dirty="0"/>
          </a:p>
          <a:p>
            <a:endParaRPr lang="fr-FR" i="1" dirty="0"/>
          </a:p>
          <a:p>
            <a:endParaRPr lang="fr-FR" dirty="0"/>
          </a:p>
        </p:txBody>
      </p:sp>
    </p:spTree>
    <p:extLst>
      <p:ext uri="{BB962C8B-B14F-4D97-AF65-F5344CB8AC3E}">
        <p14:creationId xmlns:p14="http://schemas.microsoft.com/office/powerpoint/2010/main" val="190382037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800" b="1" dirty="0"/>
              <a:t>Derrière la diversité des usages, </a:t>
            </a:r>
            <a:r>
              <a:rPr lang="fr-FR" sz="2800" b="1" dirty="0" smtClean="0"/>
              <a:t>quel </a:t>
            </a:r>
            <a:r>
              <a:rPr lang="fr-FR" sz="2800" b="1" dirty="0"/>
              <a:t>intérêt heuristique, notamment dans l’étude des politiques de pauvreté ?</a:t>
            </a:r>
            <a:endParaRPr lang="fr-FR" sz="2800" dirty="0"/>
          </a:p>
        </p:txBody>
      </p:sp>
      <p:sp>
        <p:nvSpPr>
          <p:cNvPr id="3" name="Espace réservé du contenu 2"/>
          <p:cNvSpPr>
            <a:spLocks noGrp="1"/>
          </p:cNvSpPr>
          <p:nvPr>
            <p:ph idx="1"/>
          </p:nvPr>
        </p:nvSpPr>
        <p:spPr>
          <a:xfrm>
            <a:off x="457200" y="1937107"/>
            <a:ext cx="8229600" cy="4525963"/>
          </a:xfrm>
        </p:spPr>
        <p:txBody>
          <a:bodyPr>
            <a:normAutofit fontScale="77500" lnSpcReduction="20000"/>
          </a:bodyPr>
          <a:lstStyle/>
          <a:p>
            <a:pPr marL="0" indent="0">
              <a:buNone/>
            </a:pPr>
            <a:r>
              <a:rPr lang="fr-FR" i="1" dirty="0" smtClean="0"/>
              <a:t>La t</a:t>
            </a:r>
            <a:r>
              <a:rPr lang="fr-FR" i="1" dirty="0" smtClean="0"/>
              <a:t>erritorialisation </a:t>
            </a:r>
            <a:r>
              <a:rPr lang="fr-FR" i="1" dirty="0" smtClean="0"/>
              <a:t>comme </a:t>
            </a:r>
            <a:r>
              <a:rPr lang="fr-FR" i="1" dirty="0"/>
              <a:t>pratique sociale de </a:t>
            </a:r>
            <a:r>
              <a:rPr lang="fr-FR" i="1" dirty="0" smtClean="0"/>
              <a:t>l’espace</a:t>
            </a:r>
          </a:p>
          <a:p>
            <a:pPr marL="0" indent="0">
              <a:buNone/>
            </a:pPr>
            <a:endParaRPr lang="fr-FR" i="1" dirty="0" smtClean="0"/>
          </a:p>
          <a:p>
            <a:r>
              <a:rPr lang="fr-FR" dirty="0"/>
              <a:t>L</a:t>
            </a:r>
            <a:r>
              <a:rPr lang="fr-FR" dirty="0" smtClean="0"/>
              <a:t>a </a:t>
            </a:r>
            <a:r>
              <a:rPr lang="fr-FR" dirty="0"/>
              <a:t>territorialisation comme : « </a:t>
            </a:r>
            <a:r>
              <a:rPr lang="fr-FR" i="1" dirty="0"/>
              <a:t>la réalisation spatiale du lieu </a:t>
            </a:r>
            <a:r>
              <a:rPr lang="fr-FR" dirty="0"/>
              <a:t>». </a:t>
            </a:r>
            <a:r>
              <a:rPr lang="fr-FR" dirty="0" smtClean="0"/>
              <a:t> (Di Méo, 2005; 2014</a:t>
            </a:r>
            <a:r>
              <a:rPr lang="fr-FR" dirty="0" smtClean="0"/>
              <a:t>).</a:t>
            </a:r>
            <a:endParaRPr lang="fr-FR" dirty="0" smtClean="0"/>
          </a:p>
          <a:p>
            <a:r>
              <a:rPr lang="fr-FR" dirty="0"/>
              <a:t>F</a:t>
            </a:r>
            <a:r>
              <a:rPr lang="fr-FR" dirty="0" smtClean="0"/>
              <a:t>onction </a:t>
            </a:r>
            <a:r>
              <a:rPr lang="fr-FR" dirty="0"/>
              <a:t>d’appropriation du système topographique par l’individu agissant assuré également par un procès d’énonciation. </a:t>
            </a:r>
            <a:endParaRPr lang="fr-FR" dirty="0" smtClean="0"/>
          </a:p>
          <a:p>
            <a:r>
              <a:rPr lang="fr-FR" dirty="0"/>
              <a:t>L</a:t>
            </a:r>
            <a:r>
              <a:rPr lang="fr-FR" dirty="0" smtClean="0"/>
              <a:t>a </a:t>
            </a:r>
            <a:r>
              <a:rPr lang="fr-FR" dirty="0"/>
              <a:t>territorialisation come une forme de domestication de l’espace géographique notamment via l’utilisation de techniques </a:t>
            </a:r>
            <a:r>
              <a:rPr lang="fr-FR" dirty="0" smtClean="0"/>
              <a:t>(</a:t>
            </a:r>
            <a:r>
              <a:rPr lang="fr-FR" dirty="0" err="1" smtClean="0"/>
              <a:t>Raffestin</a:t>
            </a:r>
            <a:r>
              <a:rPr lang="fr-FR" dirty="0" smtClean="0"/>
              <a:t>, 2000</a:t>
            </a:r>
            <a:r>
              <a:rPr lang="fr-FR" dirty="0" smtClean="0"/>
              <a:t>).</a:t>
            </a:r>
            <a:endParaRPr lang="fr-FR" dirty="0" smtClean="0"/>
          </a:p>
          <a:p>
            <a:r>
              <a:rPr lang="fr-FR" dirty="0"/>
              <a:t>L</a:t>
            </a:r>
            <a:r>
              <a:rPr lang="fr-FR" dirty="0" smtClean="0"/>
              <a:t>a </a:t>
            </a:r>
            <a:r>
              <a:rPr lang="fr-FR" dirty="0"/>
              <a:t>territorialisation est un processus social porteur de représentations, d’identification, d’identités, de </a:t>
            </a:r>
            <a:r>
              <a:rPr lang="fr-FR" dirty="0" smtClean="0"/>
              <a:t>valeurs.</a:t>
            </a:r>
          </a:p>
          <a:p>
            <a:endParaRPr lang="fr-FR" dirty="0"/>
          </a:p>
          <a:p>
            <a:endParaRPr lang="fr-FR" dirty="0"/>
          </a:p>
        </p:txBody>
      </p:sp>
    </p:spTree>
    <p:extLst>
      <p:ext uri="{BB962C8B-B14F-4D97-AF65-F5344CB8AC3E}">
        <p14:creationId xmlns:p14="http://schemas.microsoft.com/office/powerpoint/2010/main" val="165765400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55000" lnSpcReduction="20000"/>
          </a:bodyPr>
          <a:lstStyle/>
          <a:p>
            <a:pPr marL="0" indent="0">
              <a:buNone/>
            </a:pPr>
            <a:r>
              <a:rPr lang="fr-FR" i="1" dirty="0"/>
              <a:t>La territorialisation comme </a:t>
            </a:r>
            <a:r>
              <a:rPr lang="fr-FR" i="1" dirty="0" smtClean="0"/>
              <a:t>spatialisation </a:t>
            </a:r>
            <a:r>
              <a:rPr lang="fr-FR" i="1" dirty="0"/>
              <a:t>des politiques </a:t>
            </a:r>
            <a:r>
              <a:rPr lang="fr-FR" i="1" dirty="0" smtClean="0"/>
              <a:t>publiques dans le « local »</a:t>
            </a:r>
          </a:p>
          <a:p>
            <a:pPr marL="0" indent="0">
              <a:buNone/>
            </a:pPr>
            <a:endParaRPr lang="fr-FR" i="1" dirty="0" smtClean="0"/>
          </a:p>
          <a:p>
            <a:endParaRPr lang="fr-FR" dirty="0" smtClean="0"/>
          </a:p>
          <a:p>
            <a:r>
              <a:rPr lang="fr-FR" dirty="0" smtClean="0"/>
              <a:t>Une inscription dans la décentralisation et la déconcentration de l’État vers le « local » </a:t>
            </a:r>
            <a:endParaRPr lang="fr-FR" dirty="0"/>
          </a:p>
          <a:p>
            <a:r>
              <a:rPr lang="fr-FR" dirty="0" smtClean="0"/>
              <a:t>Double </a:t>
            </a:r>
            <a:r>
              <a:rPr lang="fr-FR" dirty="0"/>
              <a:t>mouvement de mise en proximité des politiques nationales de l’échelon local et à un ancrage </a:t>
            </a:r>
            <a:r>
              <a:rPr lang="fr-FR" dirty="0" smtClean="0"/>
              <a:t>spatial local </a:t>
            </a:r>
            <a:r>
              <a:rPr lang="fr-FR" dirty="0"/>
              <a:t>de dispositifs et de procédures d’ordre sectoriel. </a:t>
            </a:r>
            <a:endParaRPr lang="fr-FR" dirty="0" smtClean="0"/>
          </a:p>
          <a:p>
            <a:r>
              <a:rPr lang="fr-FR" dirty="0"/>
              <a:t>Elle passe soit par la légitimation d’une définition spatialisée d’un bien commun localement négocié (</a:t>
            </a:r>
            <a:r>
              <a:rPr lang="fr-FR" b="1" dirty="0"/>
              <a:t>territorialisation pragmatique</a:t>
            </a:r>
            <a:r>
              <a:rPr lang="fr-FR" dirty="0"/>
              <a:t>) soit par le démarquage des lieux à problème et la construction de solidarités horizontales (</a:t>
            </a:r>
            <a:r>
              <a:rPr lang="fr-FR" b="1" dirty="0" smtClean="0"/>
              <a:t>territorialisation normative</a:t>
            </a:r>
            <a:r>
              <a:rPr lang="fr-FR" dirty="0"/>
              <a:t>). </a:t>
            </a:r>
            <a:endParaRPr lang="fr-FR" dirty="0" smtClean="0"/>
          </a:p>
          <a:p>
            <a:r>
              <a:rPr lang="fr-FR" dirty="0"/>
              <a:t>La territorialisation revêt une double </a:t>
            </a:r>
            <a:r>
              <a:rPr lang="fr-FR" dirty="0" smtClean="0"/>
              <a:t>signification (</a:t>
            </a:r>
            <a:r>
              <a:rPr lang="fr-FR" dirty="0" err="1" smtClean="0"/>
              <a:t>Thoenig</a:t>
            </a:r>
            <a:r>
              <a:rPr lang="fr-FR" dirty="0" smtClean="0"/>
              <a:t>, 1995, Faure, 2010)</a:t>
            </a:r>
            <a:r>
              <a:rPr lang="fr-FR" dirty="0"/>
              <a:t> :</a:t>
            </a:r>
          </a:p>
          <a:p>
            <a:pPr lvl="1"/>
            <a:r>
              <a:rPr lang="fr-FR" dirty="0"/>
              <a:t>L’ancrage dans des territoires institutionnels de dispositifs d’action </a:t>
            </a:r>
            <a:r>
              <a:rPr lang="fr-FR" dirty="0" smtClean="0"/>
              <a:t>publique.</a:t>
            </a:r>
            <a:endParaRPr lang="fr-FR" dirty="0"/>
          </a:p>
          <a:p>
            <a:pPr lvl="1"/>
            <a:r>
              <a:rPr lang="fr-FR" dirty="0"/>
              <a:t>La prise en compte juridique du territoire (en tant que territoire institutionnel) comme composante de la politique d’action locale et comme adaptation d’une norme nationale à un environnement territorial local.</a:t>
            </a:r>
          </a:p>
          <a:p>
            <a:endParaRPr lang="fr-FR" dirty="0" smtClean="0"/>
          </a:p>
          <a:p>
            <a:endParaRPr lang="fr-FR" dirty="0"/>
          </a:p>
        </p:txBody>
      </p:sp>
      <p:sp>
        <p:nvSpPr>
          <p:cNvPr id="5" name="Titre 1"/>
          <p:cNvSpPr txBox="1">
            <a:spLocks/>
          </p:cNvSpPr>
          <p:nvPr/>
        </p:nvSpPr>
        <p:spPr>
          <a:xfrm>
            <a:off x="625663" y="219710"/>
            <a:ext cx="82296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fr-FR" sz="2800" b="1" dirty="0" smtClean="0"/>
              <a:t>Derrière la diversité des usages, quel intérêt heuristique, notamment dans l’étude des politiques de pauvreté ?</a:t>
            </a:r>
            <a:endParaRPr lang="fr-FR" sz="2800" dirty="0"/>
          </a:p>
        </p:txBody>
      </p:sp>
    </p:spTree>
    <p:extLst>
      <p:ext uri="{BB962C8B-B14F-4D97-AF65-F5344CB8AC3E}">
        <p14:creationId xmlns:p14="http://schemas.microsoft.com/office/powerpoint/2010/main" val="170407004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800" b="1" dirty="0"/>
              <a:t>Derrière la diversité des usages, quel intérêt heuristique, notamment dans l’étude des politiques de pauvreté ?</a:t>
            </a:r>
            <a:r>
              <a:rPr lang="fr-FR" sz="2800" dirty="0"/>
              <a:t/>
            </a:r>
            <a:br>
              <a:rPr lang="fr-FR" sz="2800" dirty="0"/>
            </a:br>
            <a:endParaRPr lang="fr-FR" sz="2800" dirty="0"/>
          </a:p>
        </p:txBody>
      </p:sp>
      <p:sp>
        <p:nvSpPr>
          <p:cNvPr id="3" name="Espace réservé du contenu 2"/>
          <p:cNvSpPr>
            <a:spLocks noGrp="1"/>
          </p:cNvSpPr>
          <p:nvPr>
            <p:ph idx="1"/>
          </p:nvPr>
        </p:nvSpPr>
        <p:spPr/>
        <p:txBody>
          <a:bodyPr>
            <a:normAutofit fontScale="62500" lnSpcReduction="20000"/>
          </a:bodyPr>
          <a:lstStyle/>
          <a:p>
            <a:pPr marL="0" indent="0">
              <a:buNone/>
            </a:pPr>
            <a:r>
              <a:rPr lang="fr-FR" i="1" dirty="0"/>
              <a:t>La territorialisation comme engagement et confrontation des habitants à l’action </a:t>
            </a:r>
            <a:r>
              <a:rPr lang="fr-FR" i="1" dirty="0" smtClean="0"/>
              <a:t>publique</a:t>
            </a:r>
          </a:p>
          <a:p>
            <a:pPr marL="0" indent="0">
              <a:buNone/>
            </a:pPr>
            <a:endParaRPr lang="fr-FR" dirty="0"/>
          </a:p>
          <a:p>
            <a:r>
              <a:rPr lang="fr-FR" sz="3400" dirty="0"/>
              <a:t>R</a:t>
            </a:r>
            <a:r>
              <a:rPr lang="fr-FR" sz="3400" dirty="0" smtClean="0"/>
              <a:t>edéfinir </a:t>
            </a:r>
            <a:r>
              <a:rPr lang="fr-FR" sz="3400" dirty="0"/>
              <a:t>la notion de territorialisation à partir </a:t>
            </a:r>
            <a:r>
              <a:rPr lang="fr-FR" sz="3400" dirty="0" smtClean="0"/>
              <a:t>de </a:t>
            </a:r>
            <a:r>
              <a:rPr lang="fr-FR" sz="3400" dirty="0"/>
              <a:t>l’engagement dans des actions collectives et de la confrontation d’habitants aux actions des pouvoirs publics dans leurs espaces de vie, mais aussi à partir </a:t>
            </a:r>
            <a:r>
              <a:rPr lang="fr-FR" sz="3400" dirty="0" smtClean="0"/>
              <a:t>des </a:t>
            </a:r>
            <a:r>
              <a:rPr lang="fr-FR" sz="3400" dirty="0"/>
              <a:t>processus de (</a:t>
            </a:r>
            <a:r>
              <a:rPr lang="fr-FR" sz="3400" dirty="0" err="1"/>
              <a:t>re</a:t>
            </a:r>
            <a:r>
              <a:rPr lang="fr-FR" sz="3400" dirty="0"/>
              <a:t>-) définition des biens communs </a:t>
            </a:r>
            <a:r>
              <a:rPr lang="fr-FR" sz="3400" dirty="0" smtClean="0"/>
              <a:t>localisés (</a:t>
            </a:r>
            <a:r>
              <a:rPr lang="fr-FR" sz="3400" dirty="0" err="1" smtClean="0"/>
              <a:t>Melé</a:t>
            </a:r>
            <a:r>
              <a:rPr lang="fr-FR" sz="3400" dirty="0" smtClean="0"/>
              <a:t>, 2009; </a:t>
            </a:r>
            <a:r>
              <a:rPr lang="fr-FR" sz="3400" dirty="0" err="1" smtClean="0"/>
              <a:t>Vanier</a:t>
            </a:r>
            <a:r>
              <a:rPr lang="fr-FR" sz="3400" dirty="0" smtClean="0"/>
              <a:t>, 2010).</a:t>
            </a:r>
          </a:p>
          <a:p>
            <a:r>
              <a:rPr lang="fr-FR" sz="3400" dirty="0" smtClean="0"/>
              <a:t> </a:t>
            </a:r>
            <a:r>
              <a:rPr lang="fr-FR" sz="3400" dirty="0"/>
              <a:t>C</a:t>
            </a:r>
            <a:r>
              <a:rPr lang="fr-FR" sz="3400" dirty="0" smtClean="0"/>
              <a:t>onfrontation </a:t>
            </a:r>
            <a:r>
              <a:rPr lang="fr-FR" sz="3400" dirty="0"/>
              <a:t>des </a:t>
            </a:r>
            <a:r>
              <a:rPr lang="fr-FR" sz="3400" b="1" dirty="0"/>
              <a:t>habitants mobilisés </a:t>
            </a:r>
            <a:r>
              <a:rPr lang="fr-FR" sz="3400" dirty="0"/>
              <a:t>aux modes de spatialisation de l’action publique </a:t>
            </a:r>
            <a:r>
              <a:rPr lang="fr-FR" sz="3400" dirty="0" smtClean="0"/>
              <a:t>(</a:t>
            </a:r>
            <a:r>
              <a:rPr lang="fr-FR" sz="3400" dirty="0" err="1" smtClean="0"/>
              <a:t>Deboulet</a:t>
            </a:r>
            <a:r>
              <a:rPr lang="fr-FR" sz="3400" dirty="0" smtClean="0"/>
              <a:t>, Berry-</a:t>
            </a:r>
            <a:r>
              <a:rPr lang="fr-FR" sz="3400" dirty="0" err="1" smtClean="0"/>
              <a:t>Chikahoui</a:t>
            </a:r>
            <a:r>
              <a:rPr lang="fr-FR" sz="3400" dirty="0" smtClean="0"/>
              <a:t>, 2007).</a:t>
            </a:r>
          </a:p>
          <a:p>
            <a:r>
              <a:rPr lang="fr-FR" sz="3400" dirty="0" smtClean="0"/>
              <a:t>Une </a:t>
            </a:r>
            <a:r>
              <a:rPr lang="fr-FR" sz="3400" dirty="0"/>
              <a:t>« </a:t>
            </a:r>
            <a:r>
              <a:rPr lang="fr-FR" sz="3400" b="1" dirty="0"/>
              <a:t>territorialisation réflexive</a:t>
            </a:r>
            <a:r>
              <a:rPr lang="fr-FR" sz="3400" dirty="0"/>
              <a:t> » </a:t>
            </a:r>
            <a:endParaRPr lang="fr-FR" sz="3400" dirty="0" smtClean="0"/>
          </a:p>
          <a:p>
            <a:r>
              <a:rPr lang="fr-FR" sz="3400" dirty="0"/>
              <a:t>E</a:t>
            </a:r>
            <a:r>
              <a:rPr lang="fr-FR" sz="3400" dirty="0" smtClean="0"/>
              <a:t>nvisager </a:t>
            </a:r>
            <a:r>
              <a:rPr lang="fr-FR" sz="3400" dirty="0"/>
              <a:t>la territorialisation de l’action publique dans des dynamiques complexes alternant (dé-) et (</a:t>
            </a:r>
            <a:r>
              <a:rPr lang="fr-FR" sz="3400" dirty="0" err="1"/>
              <a:t>re</a:t>
            </a:r>
            <a:r>
              <a:rPr lang="fr-FR" sz="3400" dirty="0"/>
              <a:t>-) voire (multi-) territorialisation. </a:t>
            </a:r>
            <a:endParaRPr lang="fr-FR" sz="3400" dirty="0" smtClean="0"/>
          </a:p>
          <a:p>
            <a:endParaRPr lang="fr-FR" dirty="0" smtClean="0"/>
          </a:p>
          <a:p>
            <a:endParaRPr lang="fr-FR" dirty="0" smtClean="0"/>
          </a:p>
          <a:p>
            <a:endParaRPr lang="fr-FR" dirty="0"/>
          </a:p>
        </p:txBody>
      </p:sp>
    </p:spTree>
    <p:extLst>
      <p:ext uri="{BB962C8B-B14F-4D97-AF65-F5344CB8AC3E}">
        <p14:creationId xmlns:p14="http://schemas.microsoft.com/office/powerpoint/2010/main" val="65196773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normAutofit fontScale="92500"/>
          </a:bodyPr>
          <a:lstStyle/>
          <a:p>
            <a:r>
              <a:rPr lang="fr-FR" dirty="0" smtClean="0"/>
              <a:t>La place du conflit :</a:t>
            </a:r>
          </a:p>
          <a:p>
            <a:pPr lvl="1"/>
            <a:r>
              <a:rPr lang="fr-FR" dirty="0" smtClean="0"/>
              <a:t>Les conflits </a:t>
            </a:r>
            <a:r>
              <a:rPr lang="fr-FR" dirty="0"/>
              <a:t>instituent des formes de territorialisation parce qu’ils produisent des groupes d’habitants organisés, conscients d’une solidarité de destin inscrite dans une dimension </a:t>
            </a:r>
            <a:r>
              <a:rPr lang="fr-FR" dirty="0" smtClean="0"/>
              <a:t>spatiale. </a:t>
            </a:r>
            <a:endParaRPr lang="fr-FR" b="1" dirty="0" smtClean="0"/>
          </a:p>
          <a:p>
            <a:pPr lvl="1"/>
            <a:r>
              <a:rPr lang="fr-FR" dirty="0" smtClean="0"/>
              <a:t>double </a:t>
            </a:r>
            <a:r>
              <a:rPr lang="fr-FR" dirty="0"/>
              <a:t>expérience de construction d’un acteur collectif dans le conflit et de la confrontation de ce collectif aux procédures et techniques spatialisées de l’action publiques (</a:t>
            </a:r>
            <a:r>
              <a:rPr lang="fr-FR" dirty="0" err="1"/>
              <a:t>Melé</a:t>
            </a:r>
            <a:r>
              <a:rPr lang="fr-FR" dirty="0"/>
              <a:t>, 2009 ; Ion, Carrel, Neveu, 2010). </a:t>
            </a:r>
          </a:p>
        </p:txBody>
      </p:sp>
    </p:spTree>
    <p:extLst>
      <p:ext uri="{BB962C8B-B14F-4D97-AF65-F5344CB8AC3E}">
        <p14:creationId xmlns:p14="http://schemas.microsoft.com/office/powerpoint/2010/main" val="249636814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t>Pour ne pas conclure </a:t>
            </a:r>
            <a:r>
              <a:rPr lang="fr-FR" dirty="0"/>
              <a:t/>
            </a:r>
            <a:br>
              <a:rPr lang="fr-FR" dirty="0"/>
            </a:br>
            <a:endParaRPr lang="fr-FR" dirty="0"/>
          </a:p>
        </p:txBody>
      </p:sp>
      <p:sp>
        <p:nvSpPr>
          <p:cNvPr id="3" name="Espace réservé du contenu 2"/>
          <p:cNvSpPr>
            <a:spLocks noGrp="1"/>
          </p:cNvSpPr>
          <p:nvPr>
            <p:ph idx="1"/>
          </p:nvPr>
        </p:nvSpPr>
        <p:spPr/>
        <p:txBody>
          <a:bodyPr/>
          <a:lstStyle/>
          <a:p>
            <a:r>
              <a:rPr lang="fr-FR" sz="2400" dirty="0"/>
              <a:t>S</a:t>
            </a:r>
            <a:r>
              <a:rPr lang="fr-FR" sz="2400" dirty="0" smtClean="0"/>
              <a:t>e </a:t>
            </a:r>
            <a:r>
              <a:rPr lang="fr-FR" sz="2400" dirty="0"/>
              <a:t>pose la nécessité de sortir le territoire et la territorialisation du prisme administratif et sectoriel pour </a:t>
            </a:r>
            <a:r>
              <a:rPr lang="fr-FR" sz="2400" dirty="0" smtClean="0"/>
              <a:t>le </a:t>
            </a:r>
            <a:r>
              <a:rPr lang="fr-FR" sz="2400" dirty="0"/>
              <a:t>remettre au cœur d’un principe de développement humaine via l’analyse des dispositifs de (</a:t>
            </a:r>
            <a:r>
              <a:rPr lang="fr-FR" sz="2400" dirty="0" err="1"/>
              <a:t>re</a:t>
            </a:r>
            <a:r>
              <a:rPr lang="fr-FR" sz="2400" dirty="0"/>
              <a:t>-) (dé-) territorialisation et de leur hybridation </a:t>
            </a:r>
            <a:r>
              <a:rPr lang="fr-FR" sz="2400" dirty="0" smtClean="0"/>
              <a:t>(</a:t>
            </a:r>
            <a:r>
              <a:rPr lang="fr-FR" sz="2400" dirty="0" err="1" smtClean="0"/>
              <a:t>Lajarge</a:t>
            </a:r>
            <a:r>
              <a:rPr lang="fr-FR" sz="2400" dirty="0" smtClean="0"/>
              <a:t>, 2011)</a:t>
            </a:r>
          </a:p>
          <a:p>
            <a:endParaRPr lang="fr-FR" dirty="0"/>
          </a:p>
        </p:txBody>
      </p:sp>
    </p:spTree>
    <p:extLst>
      <p:ext uri="{BB962C8B-B14F-4D97-AF65-F5344CB8AC3E}">
        <p14:creationId xmlns:p14="http://schemas.microsoft.com/office/powerpoint/2010/main" val="2961791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marL="0" indent="0" algn="ctr">
              <a:buNone/>
            </a:pPr>
            <a:r>
              <a:rPr lang="fr-FR" sz="4000" dirty="0"/>
              <a:t>Merci pour votre attention !</a:t>
            </a:r>
          </a:p>
          <a:p>
            <a:pPr marL="0" indent="0" algn="ctr">
              <a:buNone/>
            </a:pPr>
            <a:r>
              <a:rPr lang="fr-FR" sz="4000" dirty="0"/>
              <a:t> </a:t>
            </a:r>
          </a:p>
          <a:p>
            <a:pPr marL="0" indent="0" algn="ctr">
              <a:buNone/>
            </a:pPr>
            <a:r>
              <a:rPr lang="fr-FR" sz="4000" dirty="0" err="1"/>
              <a:t>Obrigado</a:t>
            </a:r>
            <a:r>
              <a:rPr lang="fr-FR" sz="4000" dirty="0"/>
              <a:t> </a:t>
            </a:r>
            <a:r>
              <a:rPr lang="fr-FR" sz="4000" dirty="0" err="1"/>
              <a:t>por</a:t>
            </a:r>
            <a:r>
              <a:rPr lang="fr-FR" sz="4000" dirty="0"/>
              <a:t> su </a:t>
            </a:r>
            <a:r>
              <a:rPr lang="fr-FR" sz="4000" dirty="0" err="1"/>
              <a:t>atençao</a:t>
            </a:r>
            <a:r>
              <a:rPr lang="fr-FR" sz="4000" dirty="0"/>
              <a:t> !</a:t>
            </a:r>
          </a:p>
          <a:p>
            <a:pPr marL="0" indent="0">
              <a:buNone/>
            </a:pPr>
            <a:endParaRPr lang="fr-FR" dirty="0"/>
          </a:p>
        </p:txBody>
      </p:sp>
    </p:spTree>
    <p:extLst>
      <p:ext uri="{BB962C8B-B14F-4D97-AF65-F5344CB8AC3E}">
        <p14:creationId xmlns:p14="http://schemas.microsoft.com/office/powerpoint/2010/main" val="3691020415"/>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3669</TotalTime>
  <Words>456</Words>
  <Application>Microsoft Macintosh PowerPoint</Application>
  <PresentationFormat>Présentation à l'écran (4:3)</PresentationFormat>
  <Paragraphs>52</Paragraphs>
  <Slides>9</Slides>
  <Notes>0</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Thème Office</vt:lpstr>
      <vt:lpstr>Présentation PowerPoint</vt:lpstr>
      <vt:lpstr>Du territoire à la territorialisation :  proximités et diffusions de concepts (encore) problématiques  </vt:lpstr>
      <vt:lpstr>Derrière la diversité des usages, quel intérêt heuristique, notamment dans l’étude des politiques de pauvreté ?</vt:lpstr>
      <vt:lpstr>Derrière la diversité des usages, quel intérêt heuristique, notamment dans l’étude des politiques de pauvreté ?</vt:lpstr>
      <vt:lpstr>Présentation PowerPoint</vt:lpstr>
      <vt:lpstr>Derrière la diversité des usages, quel intérêt heuristique, notamment dans l’étude des politiques de pauvreté ? </vt:lpstr>
      <vt:lpstr>Présentation PowerPoint</vt:lpstr>
      <vt:lpstr>Pour ne pas conclure  </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david giband</dc:creator>
  <cp:lastModifiedBy>Dave Giband</cp:lastModifiedBy>
  <cp:revision>16</cp:revision>
  <dcterms:created xsi:type="dcterms:W3CDTF">2014-10-14T13:47:06Z</dcterms:created>
  <dcterms:modified xsi:type="dcterms:W3CDTF">2014-10-23T16:24:55Z</dcterms:modified>
</cp:coreProperties>
</file>